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04_862D355B.xml" ContentType="application/vnd.ms-powerpoint.comments+xml"/>
  <Override PartName="/ppt/comments/modernComment_107_EE947AC8.xml" ContentType="application/vnd.ms-powerpoint.comments+xml"/>
  <Override PartName="/ppt/comments/modernComment_108_8A03B9DB.xml" ContentType="application/vnd.ms-powerpoint.comments+xml"/>
  <Override PartName="/ppt/comments/modernComment_10A_75671AD5.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sldIdLst>
    <p:sldId id="256" r:id="rId6"/>
    <p:sldId id="257" r:id="rId7"/>
    <p:sldId id="260" r:id="rId8"/>
    <p:sldId id="262" r:id="rId9"/>
    <p:sldId id="261" r:id="rId10"/>
    <p:sldId id="269" r:id="rId11"/>
    <p:sldId id="263" r:id="rId12"/>
    <p:sldId id="264" r:id="rId13"/>
    <p:sldId id="265" r:id="rId14"/>
    <p:sldId id="266"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C2542F-298F-886E-32FC-088BB2C4F1EA}" name="Karanikola, Vasiliki - (vkaranik)" initials="VK" userId="S::vkaranik@arizona.edu::45451db3-47ad-4778-9550-651f5dbbfd5b" providerId="AD"/>
  <p188:author id="{1967C68B-2607-46DD-56CA-294777578DC9}" name="Welchert, Jack - (jackw92)" initials="JW" userId="S::jackw92@arizona.edu::e2daac08-b576-47c7-8cb9-490316cf0ddf" providerId="AD"/>
  <p188:author id="{C57546C0-6A0D-603B-CC1F-50C6787A13F8}" name="Coe, Michelle A - (macoe)" initials="MC" userId="S::macoe@arizona.edu::267cf815-f901-4f3d-846e-a66987aecd5d" providerId="AD"/>
  <p188:author id="{5D8EC9FF-A348-1877-8C09-C54CFC8F456D}" name="0228 Eyedoc" initials="0E" userId="1858fd6884073e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1" d="100"/>
          <a:sy n="61" d="100"/>
        </p:scale>
        <p:origin x="60" y="2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3CBB4E31-0F47-4948-BDB7-1E0C9ECDCAFB}"/>
    <pc:docChg chg="modSld">
      <pc:chgData name="Coe, Michelle A - (macoe)" userId="267cf815-f901-4f3d-846e-a66987aecd5d" providerId="ADAL" clId="{3CBB4E31-0F47-4948-BDB7-1E0C9ECDCAFB}" dt="2026-04-11T22:00:33.009" v="7" actId="120"/>
      <pc:docMkLst>
        <pc:docMk/>
      </pc:docMkLst>
      <pc:sldChg chg="modSp mod">
        <pc:chgData name="Coe, Michelle A - (macoe)" userId="267cf815-f901-4f3d-846e-a66987aecd5d" providerId="ADAL" clId="{3CBB4E31-0F47-4948-BDB7-1E0C9ECDCAFB}" dt="2026-04-11T21:59:51.797" v="3" actId="120"/>
        <pc:sldMkLst>
          <pc:docMk/>
          <pc:sldMk cId="2251109723" sldId="260"/>
        </pc:sldMkLst>
        <pc:spChg chg="mod">
          <ac:chgData name="Coe, Michelle A - (macoe)" userId="267cf815-f901-4f3d-846e-a66987aecd5d" providerId="ADAL" clId="{3CBB4E31-0F47-4948-BDB7-1E0C9ECDCAFB}" dt="2026-04-11T21:59:51.797" v="3" actId="120"/>
          <ac:spMkLst>
            <pc:docMk/>
            <pc:sldMk cId="2251109723" sldId="260"/>
            <ac:spMk id="3" creationId="{B1A356D2-5A8E-26D8-7F36-9A7A23B299B5}"/>
          </ac:spMkLst>
        </pc:spChg>
      </pc:sldChg>
      <pc:sldChg chg="modSp mod">
        <pc:chgData name="Coe, Michelle A - (macoe)" userId="267cf815-f901-4f3d-846e-a66987aecd5d" providerId="ADAL" clId="{3CBB4E31-0F47-4948-BDB7-1E0C9ECDCAFB}" dt="2026-04-11T22:00:02.072" v="4" actId="120"/>
        <pc:sldMkLst>
          <pc:docMk/>
          <pc:sldMk cId="2422549417" sldId="261"/>
        </pc:sldMkLst>
        <pc:spChg chg="mod">
          <ac:chgData name="Coe, Michelle A - (macoe)" userId="267cf815-f901-4f3d-846e-a66987aecd5d" providerId="ADAL" clId="{3CBB4E31-0F47-4948-BDB7-1E0C9ECDCAFB}" dt="2026-04-11T22:00:02.072" v="4" actId="120"/>
          <ac:spMkLst>
            <pc:docMk/>
            <pc:sldMk cId="2422549417" sldId="261"/>
            <ac:spMk id="3" creationId="{86D29175-7180-3416-84C8-6F72B6D69271}"/>
          </ac:spMkLst>
        </pc:spChg>
      </pc:sldChg>
      <pc:sldChg chg="modSp mod">
        <pc:chgData name="Coe, Michelle A - (macoe)" userId="267cf815-f901-4f3d-846e-a66987aecd5d" providerId="ADAL" clId="{3CBB4E31-0F47-4948-BDB7-1E0C9ECDCAFB}" dt="2026-04-11T21:59:25.171" v="2" actId="120"/>
        <pc:sldMkLst>
          <pc:docMk/>
          <pc:sldMk cId="4288866910" sldId="262"/>
        </pc:sldMkLst>
        <pc:spChg chg="mod">
          <ac:chgData name="Coe, Michelle A - (macoe)" userId="267cf815-f901-4f3d-846e-a66987aecd5d" providerId="ADAL" clId="{3CBB4E31-0F47-4948-BDB7-1E0C9ECDCAFB}" dt="2026-04-11T21:59:25.171" v="2" actId="120"/>
          <ac:spMkLst>
            <pc:docMk/>
            <pc:sldMk cId="4288866910" sldId="262"/>
            <ac:spMk id="3" creationId="{0AF8604A-F820-4F53-64B7-41951765FFC3}"/>
          </ac:spMkLst>
        </pc:spChg>
      </pc:sldChg>
      <pc:sldChg chg="modSp mod">
        <pc:chgData name="Coe, Michelle A - (macoe)" userId="267cf815-f901-4f3d-846e-a66987aecd5d" providerId="ADAL" clId="{3CBB4E31-0F47-4948-BDB7-1E0C9ECDCAFB}" dt="2026-04-11T22:00:22.333" v="6" actId="120"/>
        <pc:sldMkLst>
          <pc:docMk/>
          <pc:sldMk cId="4002708168" sldId="263"/>
        </pc:sldMkLst>
        <pc:spChg chg="mod">
          <ac:chgData name="Coe, Michelle A - (macoe)" userId="267cf815-f901-4f3d-846e-a66987aecd5d" providerId="ADAL" clId="{3CBB4E31-0F47-4948-BDB7-1E0C9ECDCAFB}" dt="2026-04-11T22:00:19.099" v="5" actId="120"/>
          <ac:spMkLst>
            <pc:docMk/>
            <pc:sldMk cId="4002708168" sldId="263"/>
            <ac:spMk id="3" creationId="{E962EC78-9DE0-47D6-9A25-C68A24D82C1C}"/>
          </ac:spMkLst>
        </pc:spChg>
        <pc:spChg chg="mod">
          <ac:chgData name="Coe, Michelle A - (macoe)" userId="267cf815-f901-4f3d-846e-a66987aecd5d" providerId="ADAL" clId="{3CBB4E31-0F47-4948-BDB7-1E0C9ECDCAFB}" dt="2026-04-11T22:00:22.333" v="6" actId="120"/>
          <ac:spMkLst>
            <pc:docMk/>
            <pc:sldMk cId="4002708168" sldId="263"/>
            <ac:spMk id="11" creationId="{58E99916-0AB5-EE1F-7D46-C58341A5C1C8}"/>
          </ac:spMkLst>
        </pc:spChg>
      </pc:sldChg>
      <pc:sldChg chg="modSp mod">
        <pc:chgData name="Coe, Michelle A - (macoe)" userId="267cf815-f901-4f3d-846e-a66987aecd5d" providerId="ADAL" clId="{3CBB4E31-0F47-4948-BDB7-1E0C9ECDCAFB}" dt="2026-04-11T22:00:33.009" v="7" actId="120"/>
        <pc:sldMkLst>
          <pc:docMk/>
          <pc:sldMk cId="2315499995" sldId="264"/>
        </pc:sldMkLst>
        <pc:spChg chg="mod">
          <ac:chgData name="Coe, Michelle A - (macoe)" userId="267cf815-f901-4f3d-846e-a66987aecd5d" providerId="ADAL" clId="{3CBB4E31-0F47-4948-BDB7-1E0C9ECDCAFB}" dt="2026-04-11T22:00:33.009" v="7" actId="120"/>
          <ac:spMkLst>
            <pc:docMk/>
            <pc:sldMk cId="2315499995" sldId="264"/>
            <ac:spMk id="3" creationId="{839F85AC-3FB1-09D7-1A3C-097A960C9E0F}"/>
          </ac:spMkLst>
        </pc:spChg>
      </pc:sldChg>
    </pc:docChg>
  </pc:docChgLst>
</pc:chgInfo>
</file>

<file path=ppt/comments/modernComment_104_862D355B.xml><?xml version="1.0" encoding="utf-8"?>
<p188:cmLst xmlns:a="http://schemas.openxmlformats.org/drawingml/2006/main" xmlns:r="http://schemas.openxmlformats.org/officeDocument/2006/relationships" xmlns:p188="http://schemas.microsoft.com/office/powerpoint/2018/8/main">
  <p188:cm id="{41EA372D-1D73-4042-B29B-CD29D44F9B56}" authorId="{1967C68B-2607-46DD-56CA-294777578DC9}" status="resolved" created="2026-03-24T23:12:49.477" complete="100000">
    <ac:txMkLst xmlns:ac="http://schemas.microsoft.com/office/drawing/2013/main/command">
      <pc:docMk xmlns:pc="http://schemas.microsoft.com/office/powerpoint/2013/main/command"/>
      <pc:sldMk xmlns:pc="http://schemas.microsoft.com/office/powerpoint/2013/main/command" cId="2251109723" sldId="260"/>
      <ac:spMk id="2" creationId="{E66DAE54-CB8D-D5DB-C466-5B3C877D6BBC}"/>
      <ac:txMk cp="0" len="17">
        <ac:context len="18" hash="1952840692"/>
      </ac:txMk>
    </ac:txMkLst>
    <p188:pos x="4943475" y="395168"/>
    <p188:txBody>
      <a:bodyPr/>
      <a:lstStyle/>
      <a:p>
        <a:r>
          <a:rPr lang="en-US"/>
          <a:t>Frame this slide as a solution to the GAC problem.  So when you transition to this slide from the previous one you will be like “Blah, blah, blah, GAC sucks, so WE DECIDED TO TRY CELLULOSE SPONGES BECAUSE WE ARE SMRT and now here is why.
</a:t>
        </a:r>
      </a:p>
    </p188:txBody>
  </p188:cm>
</p188:cmLst>
</file>

<file path=ppt/comments/modernComment_107_EE947AC8.xml><?xml version="1.0" encoding="utf-8"?>
<p188:cmLst xmlns:a="http://schemas.openxmlformats.org/drawingml/2006/main" xmlns:r="http://schemas.openxmlformats.org/officeDocument/2006/relationships" xmlns:p188="http://schemas.microsoft.com/office/powerpoint/2018/8/main">
  <p188:cm id="{08B9856F-36ED-4C80-ADA3-3C6F998F7553}" authorId="{1967C68B-2607-46DD-56CA-294777578DC9}" status="resolved" created="2026-03-24T23:07:30.811" complete="100000">
    <ac:txMkLst xmlns:ac="http://schemas.microsoft.com/office/drawing/2013/main/command">
      <pc:docMk xmlns:pc="http://schemas.microsoft.com/office/powerpoint/2013/main/command"/>
      <pc:sldMk xmlns:pc="http://schemas.microsoft.com/office/powerpoint/2013/main/command" cId="4002708168" sldId="263"/>
      <ac:spMk id="3" creationId="{E962EC78-9DE0-47D6-9A25-C68A24D82C1C}"/>
      <ac:txMk cp="98">
        <ac:context len="338" hash="406078120"/>
      </ac:txMk>
    </ac:txMkLst>
    <p188:pos x="5218263" y="1042564"/>
    <p188:replyLst>
      <p188:reply id="{382A9A1E-9F6D-4C6B-9F10-8B207A1C743A}" authorId="{1967C68B-2607-46DD-56CA-294777578DC9}" created="2026-03-24T23:08:19.828">
        <p188:txBody>
          <a:bodyPr/>
          <a:lstStyle/>
          <a:p>
            <a:r>
              <a:rPr lang="en-US"/>
              <a:t>When you present this you will need to tell everyone how to read the graph</a:t>
            </a:r>
          </a:p>
        </p188:txBody>
        <p188:extLst>
          <p:ext xmlns:p="http://schemas.openxmlformats.org/presentationml/2006/main" uri="{57CB4572-C831-44C2-8A1C-0ADB6CCDFE69}">
            <p223:reactions xmlns:p223="http://schemas.microsoft.com/office/powerpoint/2022/03/main">
              <p223:rxn type="👍">
                <p223:instance time="2026-03-25T17:53:15.153" authorId="{5D8EC9FF-A348-1877-8C09-C54CFC8F456D}"/>
              </p223:rxn>
            </p223:reactions>
          </p:ext>
        </p188:extLst>
      </p188:reply>
    </p188:replyLst>
    <p188:txBody>
      <a:bodyPr/>
      <a:lstStyle/>
      <a:p>
        <a:r>
          <a:rPr lang="en-US"/>
          <a:t>“The data is plotted as concentration vs # of bed volumes to create…”</a:t>
        </a:r>
      </a:p>
    </p188:txBody>
  </p188:cm>
</p188:cmLst>
</file>

<file path=ppt/comments/modernComment_108_8A03B9DB.xml><?xml version="1.0" encoding="utf-8"?>
<p188:cmLst xmlns:a="http://schemas.openxmlformats.org/drawingml/2006/main" xmlns:r="http://schemas.openxmlformats.org/officeDocument/2006/relationships" xmlns:p188="http://schemas.microsoft.com/office/powerpoint/2018/8/main">
  <p188:cm id="{A36CD79E-D382-4C54-8403-91894E8C1868}" authorId="{1967C68B-2607-46DD-56CA-294777578DC9}" status="resolved" created="2026-03-24T23:09:25.373" complete="100000">
    <ac:txMkLst xmlns:ac="http://schemas.microsoft.com/office/drawing/2013/main/command">
      <pc:docMk xmlns:pc="http://schemas.microsoft.com/office/powerpoint/2013/main/command"/>
      <pc:sldMk xmlns:pc="http://schemas.microsoft.com/office/powerpoint/2013/main/command" cId="2315499995" sldId="264"/>
      <ac:spMk id="3" creationId="{839F85AC-3FB1-09D7-1A3C-097A960C9E0F}"/>
      <ac:txMk cp="12" len="24">
        <ac:context len="507" hash="4283202374"/>
      </ac:txMk>
    </ac:txMkLst>
    <p188:pos x="4632136" y="265685"/>
    <p188:txBody>
      <a:bodyPr/>
      <a:lstStyle/>
      <a:p>
        <a:r>
          <a:rPr lang="en-US"/>
          <a:t>Again, why?  (To determine the equilibrium adsorption capacity (Qmax) of each modified sorbent and to determine whether PFAS adsorption is physisorption vs chemisorption)</a:t>
        </a:r>
      </a:p>
    </p188:txBody>
  </p188:cm>
</p188:cmLst>
</file>

<file path=ppt/comments/modernComment_10A_75671AD5.xml><?xml version="1.0" encoding="utf-8"?>
<p188:cmLst xmlns:a="http://schemas.openxmlformats.org/drawingml/2006/main" xmlns:r="http://schemas.openxmlformats.org/officeDocument/2006/relationships" xmlns:p188="http://schemas.microsoft.com/office/powerpoint/2018/8/main">
  <p188:cm id="{847257C3-C029-49EB-9843-FF998C33F777}" authorId="{1967C68B-2607-46DD-56CA-294777578DC9}" status="resolved" created="2026-03-24T23:02:40.136">
    <ac:txMkLst xmlns:ac="http://schemas.microsoft.com/office/drawing/2013/main/command">
      <pc:docMk xmlns:pc="http://schemas.microsoft.com/office/powerpoint/2013/main/command"/>
      <pc:sldMk xmlns:pc="http://schemas.microsoft.com/office/powerpoint/2013/main/command" cId="1969691349" sldId="266"/>
      <ac:spMk id="3" creationId="{B871869A-8BC5-C1D3-0380-AD2EE40B8273}"/>
      <ac:txMk cp="231">
        <ac:context len="232" hash="3860775077"/>
      </ac:txMk>
    </ac:txMkLst>
    <p188:pos x="8664197" y="658694"/>
    <p188:txBody>
      <a:bodyPr/>
      <a:lstStyle/>
      <a:p>
        <a:r>
          <a:rPr lang="en-US"/>
          <a:t>Meaning what? Is that good or bad? (I am trying to sound like Vicky)</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w="38100">
            <a:noFill/>
          </a:ln>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45187"/>
            <a:ext cx="2743200" cy="365125"/>
          </a:xfrm>
        </p:spPr>
        <p:txBody>
          <a:bodyPr/>
          <a:lstStyle/>
          <a:p>
            <a:fld id="{433327A2-81B6-4119-8F20-91156AB2E87D}" type="slidenum">
              <a:rPr lang="en-US" smtClean="0"/>
              <a:t>‹#›</a:t>
            </a:fld>
            <a:endParaRPr lang="en-US"/>
          </a:p>
        </p:txBody>
      </p:sp>
    </p:spTree>
    <p:extLst>
      <p:ext uri="{BB962C8B-B14F-4D97-AF65-F5344CB8AC3E}">
        <p14:creationId xmlns:p14="http://schemas.microsoft.com/office/powerpoint/2010/main" val="6235443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932"/>
            <a:ext cx="10515600" cy="93141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60779" y="1484431"/>
            <a:ext cx="10515600" cy="435133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flipV="1">
            <a:off x="0" y="955344"/>
            <a:ext cx="10515600" cy="409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lvl1pPr>
              <a:defRPr/>
            </a:lvl1pPr>
          </a:lstStyle>
          <a:p>
            <a:fld id="{433327A2-81B6-4119-8F20-91156AB2E87D}" type="slidenum">
              <a:rPr lang="en-US" smtClean="0"/>
              <a:t>‹#›</a:t>
            </a:fld>
            <a:endParaRPr lang="en-US"/>
          </a:p>
        </p:txBody>
      </p:sp>
      <p:pic>
        <p:nvPicPr>
          <p:cNvPr id="16" name="Picture 15"/>
          <p:cNvPicPr>
            <a:picLocks noChangeAspect="1"/>
          </p:cNvPicPr>
          <p:nvPr/>
        </p:nvPicPr>
        <p:blipFill>
          <a:blip r:embed="rId2"/>
          <a:stretch>
            <a:fillRect/>
          </a:stretch>
        </p:blipFill>
        <p:spPr>
          <a:xfrm>
            <a:off x="10982531" y="59564"/>
            <a:ext cx="1207011" cy="1160324"/>
          </a:xfrm>
          <a:prstGeom prst="rect">
            <a:avLst/>
          </a:prstGeom>
        </p:spPr>
      </p:pic>
    </p:spTree>
    <p:extLst>
      <p:ext uri="{BB962C8B-B14F-4D97-AF65-F5344CB8AC3E}">
        <p14:creationId xmlns:p14="http://schemas.microsoft.com/office/powerpoint/2010/main" val="15269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w="38100">
            <a:noFill/>
          </a:ln>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45187"/>
            <a:ext cx="2743200" cy="365125"/>
          </a:xfrm>
        </p:spPr>
        <p:txBody>
          <a:bodyPr/>
          <a:lstStyle/>
          <a:p>
            <a:fld id="{433327A2-81B6-4119-8F20-91156AB2E87D}" type="slidenum">
              <a:rPr lang="en-US" smtClean="0"/>
              <a:t>‹#›</a:t>
            </a:fld>
            <a:endParaRPr lang="en-US"/>
          </a:p>
        </p:txBody>
      </p:sp>
    </p:spTree>
    <p:extLst>
      <p:ext uri="{BB962C8B-B14F-4D97-AF65-F5344CB8AC3E}">
        <p14:creationId xmlns:p14="http://schemas.microsoft.com/office/powerpoint/2010/main" val="26968157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202" y="137737"/>
            <a:ext cx="10515600" cy="93141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60779" y="1484431"/>
            <a:ext cx="10515600" cy="435133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p:cNvSpPr>
            <a:spLocks noGrp="1"/>
          </p:cNvSpPr>
          <p:nvPr>
            <p:ph type="sldNum" sz="quarter" idx="12"/>
          </p:nvPr>
        </p:nvSpPr>
        <p:spPr/>
        <p:txBody>
          <a:bodyPr/>
          <a:lstStyle>
            <a:lvl1pPr>
              <a:defRPr/>
            </a:lvl1pPr>
          </a:lstStyle>
          <a:p>
            <a:fld id="{433327A2-81B6-4119-8F20-91156AB2E87D}" type="slidenum">
              <a:rPr lang="en-US" smtClean="0"/>
              <a:t>‹#›</a:t>
            </a:fld>
            <a:endParaRPr lang="en-US"/>
          </a:p>
        </p:txBody>
      </p:sp>
      <p:sp>
        <p:nvSpPr>
          <p:cNvPr id="4" name="Rectangle 3"/>
          <p:cNvSpPr/>
          <p:nvPr/>
        </p:nvSpPr>
        <p:spPr>
          <a:xfrm>
            <a:off x="132202" y="110168"/>
            <a:ext cx="11914772" cy="6621138"/>
          </a:xfrm>
          <a:prstGeom prst="rect">
            <a:avLst/>
          </a:prstGeom>
          <a:noFill/>
          <a:ln w="3810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stretch>
            <a:fillRect/>
          </a:stretch>
        </p:blipFill>
        <p:spPr>
          <a:xfrm>
            <a:off x="10982531" y="59564"/>
            <a:ext cx="1207011" cy="1160324"/>
          </a:xfrm>
          <a:prstGeom prst="rect">
            <a:avLst/>
          </a:prstGeom>
        </p:spPr>
      </p:pic>
    </p:spTree>
    <p:extLst>
      <p:ext uri="{BB962C8B-B14F-4D97-AF65-F5344CB8AC3E}">
        <p14:creationId xmlns:p14="http://schemas.microsoft.com/office/powerpoint/2010/main" val="1120891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37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27A2-81B6-4119-8F20-91156AB2E87D}" type="slidenum">
              <a:rPr lang="en-US" smtClean="0"/>
              <a:t>‹#›</a:t>
            </a:fld>
            <a:endParaRPr lang="en-US"/>
          </a:p>
        </p:txBody>
      </p:sp>
    </p:spTree>
    <p:extLst>
      <p:ext uri="{BB962C8B-B14F-4D97-AF65-F5344CB8AC3E}">
        <p14:creationId xmlns:p14="http://schemas.microsoft.com/office/powerpoint/2010/main" val="197277255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37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27A2-81B6-4119-8F20-91156AB2E87D}" type="slidenum">
              <a:rPr lang="en-US" smtClean="0"/>
              <a:t>‹#›</a:t>
            </a:fld>
            <a:endParaRPr lang="en-US"/>
          </a:p>
        </p:txBody>
      </p:sp>
    </p:spTree>
    <p:extLst>
      <p:ext uri="{BB962C8B-B14F-4D97-AF65-F5344CB8AC3E}">
        <p14:creationId xmlns:p14="http://schemas.microsoft.com/office/powerpoint/2010/main" val="3296280494"/>
      </p:ext>
    </p:extLst>
  </p:cSld>
  <p:clrMap bg1="lt1" tx1="dk1" bg2="lt2" tx2="dk2" accent1="accent1" accent2="accent2" accent3="accent3" accent4="accent4" accent5="accent5" accent6="accent6" hlink="hlink" folHlink="folHlink"/>
  <p:sldLayoutIdLst>
    <p:sldLayoutId id="2147483688"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A_75671AD5.xml"/><Relationship Id="rId1" Type="http://schemas.openxmlformats.org/officeDocument/2006/relationships/slideLayout" Target="../slideLayouts/slideLayout2.xml"/><Relationship Id="rId6" Type="http://schemas.openxmlformats.org/officeDocument/2006/relationships/hyperlink" Target="https://koreslab.com/"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4_862D355B.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7_EE947AC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8_8A03B9DB.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ormAutofit/>
          </a:bodyPr>
          <a:lstStyle/>
          <a:p>
            <a:r>
              <a:rPr lang="en-US" sz="4800" dirty="0"/>
              <a:t>Surface-Modified Cellulose Sponges for PFAS Removal: A Rapid Small Scale Column Test and Isotherm Study</a:t>
            </a:r>
            <a:br>
              <a:rPr lang="en-US" dirty="0"/>
            </a:br>
            <a:endParaRPr lang="en-US" dirty="0"/>
          </a:p>
        </p:txBody>
      </p:sp>
      <p:sp>
        <p:nvSpPr>
          <p:cNvPr id="3" name="Subtitle 2"/>
          <p:cNvSpPr>
            <a:spLocks noGrp="1"/>
          </p:cNvSpPr>
          <p:nvPr>
            <p:ph type="subTitle" idx="1"/>
          </p:nvPr>
        </p:nvSpPr>
        <p:spPr>
          <a:xfrm>
            <a:off x="1049866" y="3602038"/>
            <a:ext cx="10092267" cy="2133599"/>
          </a:xfrm>
        </p:spPr>
        <p:txBody>
          <a:bodyPr>
            <a:normAutofit/>
          </a:bodyPr>
          <a:lstStyle/>
          <a:p>
            <a:r>
              <a:rPr lang="en-US" dirty="0"/>
              <a:t>Kayla Courtright</a:t>
            </a:r>
          </a:p>
          <a:p>
            <a:r>
              <a:rPr lang="en-US" dirty="0"/>
              <a:t>University of Arizona – KORES Lab – Dr. Vasiliki </a:t>
            </a:r>
            <a:r>
              <a:rPr lang="en-US" dirty="0" err="1"/>
              <a:t>Karanikola</a:t>
            </a:r>
            <a:endParaRPr lang="en-US" dirty="0"/>
          </a:p>
          <a:p>
            <a:r>
              <a:rPr lang="en-US" dirty="0"/>
              <a:t>NASA Space Grant Consortium Statewide Student Research Symposium</a:t>
            </a:r>
          </a:p>
          <a:p>
            <a:r>
              <a:rPr lang="en-US" dirty="0"/>
              <a:t>ASU Scottsdale Innovation Center -April 18, 2026</a:t>
            </a:r>
          </a:p>
        </p:txBody>
      </p:sp>
      <p:pic>
        <p:nvPicPr>
          <p:cNvPr id="13" name="Picture 12">
            <a:extLst>
              <a:ext uri="{FF2B5EF4-FFF2-40B4-BE49-F238E27FC236}">
                <a16:creationId xmlns:a16="http://schemas.microsoft.com/office/drawing/2014/main" id="{0EBCD9BD-BAE2-3751-D379-753533791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95" y="4688037"/>
            <a:ext cx="1456108" cy="1943904"/>
          </a:xfrm>
          <a:prstGeom prst="rect">
            <a:avLst/>
          </a:prstGeom>
        </p:spPr>
      </p:pic>
      <p:pic>
        <p:nvPicPr>
          <p:cNvPr id="17" name="Picture 16">
            <a:extLst>
              <a:ext uri="{FF2B5EF4-FFF2-40B4-BE49-F238E27FC236}">
                <a16:creationId xmlns:a16="http://schemas.microsoft.com/office/drawing/2014/main" id="{F96966B0-ECCF-B2EF-D47F-B515B320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906" y="5067658"/>
            <a:ext cx="1624587" cy="1636779"/>
          </a:xfrm>
          <a:prstGeom prst="rect">
            <a:avLst/>
          </a:prstGeom>
        </p:spPr>
      </p:pic>
    </p:spTree>
    <p:extLst>
      <p:ext uri="{BB962C8B-B14F-4D97-AF65-F5344CB8AC3E}">
        <p14:creationId xmlns:p14="http://schemas.microsoft.com/office/powerpoint/2010/main" val="293453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2C7A-8EE1-1855-B6F9-DED22E351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7BC86-8EB0-B6EF-251E-9D056165C03B}"/>
              </a:ext>
            </a:extLst>
          </p:cNvPr>
          <p:cNvSpPr>
            <a:spLocks noGrp="1"/>
          </p:cNvSpPr>
          <p:nvPr>
            <p:ph type="title"/>
          </p:nvPr>
        </p:nvSpPr>
        <p:spPr>
          <a:xfrm>
            <a:off x="0" y="32040"/>
            <a:ext cx="10389809" cy="931412"/>
          </a:xfrm>
        </p:spPr>
        <p:txBody>
          <a:bodyPr>
            <a:normAutofit/>
          </a:bodyPr>
          <a:lstStyle/>
          <a:p>
            <a:r>
              <a:rPr lang="en-US" dirty="0"/>
              <a:t>Acknowledgements</a:t>
            </a:r>
          </a:p>
        </p:txBody>
      </p:sp>
      <p:sp>
        <p:nvSpPr>
          <p:cNvPr id="3" name="Content Placeholder 2">
            <a:extLst>
              <a:ext uri="{FF2B5EF4-FFF2-40B4-BE49-F238E27FC236}">
                <a16:creationId xmlns:a16="http://schemas.microsoft.com/office/drawing/2014/main" id="{B871869A-8BC5-C1D3-0380-AD2EE40B8273}"/>
              </a:ext>
            </a:extLst>
          </p:cNvPr>
          <p:cNvSpPr>
            <a:spLocks noGrp="1"/>
          </p:cNvSpPr>
          <p:nvPr>
            <p:ph idx="1"/>
          </p:nvPr>
        </p:nvSpPr>
        <p:spPr>
          <a:xfrm>
            <a:off x="660778" y="1484431"/>
            <a:ext cx="11216590" cy="4351338"/>
          </a:xfrm>
        </p:spPr>
        <p:txBody>
          <a:bodyPr>
            <a:normAutofit/>
          </a:bodyPr>
          <a:lstStyle/>
          <a:p>
            <a:pPr marL="0" indent="0" algn="just">
              <a:buNone/>
            </a:pPr>
            <a:r>
              <a:rPr lang="en-US" sz="2400" dirty="0"/>
              <a:t>Thank you to Dr. Vasiliki </a:t>
            </a:r>
            <a:r>
              <a:rPr lang="en-US" sz="2400" dirty="0" err="1"/>
              <a:t>Karanikola</a:t>
            </a:r>
            <a:r>
              <a:rPr lang="en-US" sz="2400" dirty="0"/>
              <a:t>, Dr. Jack Welchert, and the entirety of KORES Laboratory. Supported in part through the Arizona NASA Space Grant Consortium, Cooperative Agreement 80NSSC25M7084.</a:t>
            </a:r>
          </a:p>
        </p:txBody>
      </p:sp>
      <p:pic>
        <p:nvPicPr>
          <p:cNvPr id="4" name="Picture 3" descr="AZSGC_sunset">
            <a:extLst>
              <a:ext uri="{FF2B5EF4-FFF2-40B4-BE49-F238E27FC236}">
                <a16:creationId xmlns:a16="http://schemas.microsoft.com/office/drawing/2014/main" id="{E2323DB4-09B4-A572-8D97-7CD4FB1ED45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194837B-DC79-E5BB-5D61-8AB05B2474A4}"/>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8</a:t>
            </a:r>
          </a:p>
        </p:txBody>
      </p:sp>
      <p:pic>
        <p:nvPicPr>
          <p:cNvPr id="7" name="Picture 6">
            <a:extLst>
              <a:ext uri="{FF2B5EF4-FFF2-40B4-BE49-F238E27FC236}">
                <a16:creationId xmlns:a16="http://schemas.microsoft.com/office/drawing/2014/main" id="{E165A024-908C-2993-BAEA-6EC9596C9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539" y="3317200"/>
            <a:ext cx="2381250" cy="2381250"/>
          </a:xfrm>
          <a:prstGeom prst="rect">
            <a:avLst/>
          </a:prstGeom>
        </p:spPr>
      </p:pic>
      <p:pic>
        <p:nvPicPr>
          <p:cNvPr id="9" name="Picture 8">
            <a:extLst>
              <a:ext uri="{FF2B5EF4-FFF2-40B4-BE49-F238E27FC236}">
                <a16:creationId xmlns:a16="http://schemas.microsoft.com/office/drawing/2014/main" id="{99FAD533-F250-205C-A2C2-16EDABBF8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075" y="3416716"/>
            <a:ext cx="3505886" cy="2638425"/>
          </a:xfrm>
          <a:prstGeom prst="rect">
            <a:avLst/>
          </a:prstGeom>
        </p:spPr>
      </p:pic>
      <p:sp>
        <p:nvSpPr>
          <p:cNvPr id="10" name="Title 1">
            <a:extLst>
              <a:ext uri="{FF2B5EF4-FFF2-40B4-BE49-F238E27FC236}">
                <a16:creationId xmlns:a16="http://schemas.microsoft.com/office/drawing/2014/main" id="{8A4F9FE5-47AE-D29F-239E-C5BC97C5D911}"/>
              </a:ext>
            </a:extLst>
          </p:cNvPr>
          <p:cNvSpPr txBox="1">
            <a:spLocks/>
          </p:cNvSpPr>
          <p:nvPr/>
        </p:nvSpPr>
        <p:spPr>
          <a:xfrm>
            <a:off x="6781799" y="5425336"/>
            <a:ext cx="3105151" cy="931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algn="just"/>
            <a:r>
              <a:rPr lang="en-US" sz="2400" dirty="0">
                <a:hlinkClick r:id="rId6"/>
              </a:rPr>
              <a:t>https://koreslab.com/</a:t>
            </a:r>
            <a:r>
              <a:rPr lang="en-US" sz="2400" dirty="0"/>
              <a:t> </a:t>
            </a:r>
          </a:p>
        </p:txBody>
      </p:sp>
    </p:spTree>
    <p:extLst>
      <p:ext uri="{BB962C8B-B14F-4D97-AF65-F5344CB8AC3E}">
        <p14:creationId xmlns:p14="http://schemas.microsoft.com/office/powerpoint/2010/main" val="196969134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D10C8-279F-96CE-8C2C-21E658A4D7AA}"/>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35148E8B-C205-41D4-B777-AE6FFB7E98A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C674EC-9CFA-A640-A105-7F2C5562D724}"/>
              </a:ext>
            </a:extLst>
          </p:cNvPr>
          <p:cNvSpPr>
            <a:spLocks noGrp="1"/>
          </p:cNvSpPr>
          <p:nvPr>
            <p:ph type="title"/>
          </p:nvPr>
        </p:nvSpPr>
        <p:spPr>
          <a:xfrm>
            <a:off x="0" y="2963294"/>
            <a:ext cx="12192000" cy="931412"/>
          </a:xfrm>
        </p:spPr>
        <p:txBody>
          <a:bodyPr>
            <a:normAutofit/>
          </a:bodyPr>
          <a:lstStyle/>
          <a:p>
            <a:pPr algn="ctr"/>
            <a:r>
              <a:rPr lang="en-US" dirty="0"/>
              <a:t>Thank you!</a:t>
            </a:r>
          </a:p>
        </p:txBody>
      </p:sp>
    </p:spTree>
    <p:extLst>
      <p:ext uri="{BB962C8B-B14F-4D97-AF65-F5344CB8AC3E}">
        <p14:creationId xmlns:p14="http://schemas.microsoft.com/office/powerpoint/2010/main" val="77778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60779" y="1321140"/>
            <a:ext cx="10515600" cy="5349637"/>
          </a:xfrm>
        </p:spPr>
        <p:txBody>
          <a:bodyPr>
            <a:normAutofit/>
          </a:bodyPr>
          <a:lstStyle/>
          <a:p>
            <a:pPr algn="just"/>
            <a:r>
              <a:rPr lang="en-US" sz="2400" dirty="0"/>
              <a:t>Poly- and perfluorinated substances (PFAS) are a category of human-made chemicals that are resistant to degradation and bioaccumulate in ecosystems and organisms, causing significant risks to health.</a:t>
            </a:r>
          </a:p>
          <a:p>
            <a:pPr algn="just"/>
            <a:r>
              <a:rPr lang="en-US" sz="2400" dirty="0"/>
              <a:t>Current treatment methods like reverse osmosis and ion exchange resins are costly and require frequent regeneration. Granulated activated carbon (GAC) treatment is limited to being single use due to its economically unviable regeneration process.</a:t>
            </a:r>
          </a:p>
        </p:txBody>
      </p:sp>
      <p:pic>
        <p:nvPicPr>
          <p:cNvPr id="4" name="Picture 3" descr="AZSGC_sunset">
            <a:extLst>
              <a:ext uri="{FF2B5EF4-FFF2-40B4-BE49-F238E27FC236}">
                <a16:creationId xmlns:a16="http://schemas.microsoft.com/office/drawing/2014/main" id="{CA7000B2-B7A4-3163-5AC0-B25E9032A5D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133012" y="23932"/>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84F1BA-251A-2649-9E2E-E636158398B4}"/>
              </a:ext>
            </a:extLst>
          </p:cNvPr>
          <p:cNvSpPr txBox="1"/>
          <p:nvPr/>
        </p:nvSpPr>
        <p:spPr bwMode="auto">
          <a:xfrm>
            <a:off x="0" y="6665639"/>
            <a:ext cx="12192000" cy="3847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rtlCol="0" anchor="ctr" anchorCtr="0" compatLnSpc="1">
            <a:prstTxWarp prst="textNoShape">
              <a:avLst/>
            </a:prstTxWarp>
            <a:spAutoFit/>
          </a:bodyPr>
          <a:lstStyle/>
          <a:p>
            <a:r>
              <a:rPr lang="en-US" sz="1000" dirty="0">
                <a:solidFill>
                  <a:schemeClr val="accent3"/>
                </a:solidFill>
              </a:rPr>
              <a:t>Olatunde, O. C., Kuvarega, A. T., &amp; Onwudiwe, D. C. (2020). Photo enhanced degradation of polyfluoroalkyl and perfluoroalkyl substances. </a:t>
            </a:r>
            <a:r>
              <a:rPr lang="en-US" sz="1000" i="1" dirty="0">
                <a:solidFill>
                  <a:schemeClr val="accent3"/>
                </a:solidFill>
              </a:rPr>
              <a:t>Heliyon</a:t>
            </a:r>
            <a:r>
              <a:rPr lang="en-US" sz="1000" dirty="0">
                <a:solidFill>
                  <a:schemeClr val="accent3"/>
                </a:solidFill>
              </a:rPr>
              <a:t>, </a:t>
            </a:r>
            <a:r>
              <a:rPr lang="en-US" sz="1000" i="1" dirty="0">
                <a:solidFill>
                  <a:schemeClr val="accent3"/>
                </a:solidFill>
              </a:rPr>
              <a:t>6</a:t>
            </a:r>
            <a:r>
              <a:rPr lang="en-US" sz="1000" dirty="0">
                <a:solidFill>
                  <a:schemeClr val="accent3"/>
                </a:solidFill>
              </a:rPr>
              <a:t>(12), e05614. https://doi.org/10.1016/j.heliyon.2020.e05614</a:t>
            </a:r>
          </a:p>
          <a:p>
            <a:endParaRPr lang="en-US" sz="1000" b="0" i="0" dirty="0">
              <a:solidFill>
                <a:schemeClr val="accent3"/>
              </a:solidFill>
              <a:latin typeface="Times New Roman"/>
            </a:endParaRPr>
          </a:p>
        </p:txBody>
      </p:sp>
      <p:pic>
        <p:nvPicPr>
          <p:cNvPr id="29" name="Picture 2" descr="Figure 1">
            <a:extLst>
              <a:ext uri="{FF2B5EF4-FFF2-40B4-BE49-F238E27FC236}">
                <a16:creationId xmlns:a16="http://schemas.microsoft.com/office/drawing/2014/main" id="{7F8106E2-D75A-8B83-E09E-4F53B810A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162" y="3773568"/>
            <a:ext cx="4731676" cy="289207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B11ECA0-D259-4950-4E31-BAB720D1310D}"/>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1</a:t>
            </a:r>
          </a:p>
        </p:txBody>
      </p:sp>
    </p:spTree>
    <p:extLst>
      <p:ext uri="{BB962C8B-B14F-4D97-AF65-F5344CB8AC3E}">
        <p14:creationId xmlns:p14="http://schemas.microsoft.com/office/powerpoint/2010/main" val="364726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FDA5-4FE3-A9B1-1367-B325A7EE6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DAE54-CB8D-D5DB-C466-5B3C877D6BBC}"/>
              </a:ext>
            </a:extLst>
          </p:cNvPr>
          <p:cNvSpPr>
            <a:spLocks noGrp="1"/>
          </p:cNvSpPr>
          <p:nvPr>
            <p:ph type="title"/>
          </p:nvPr>
        </p:nvSpPr>
        <p:spPr/>
        <p:txBody>
          <a:bodyPr/>
          <a:lstStyle/>
          <a:p>
            <a:r>
              <a:rPr lang="en-US" dirty="0"/>
              <a:t>Cellulose Sponges</a:t>
            </a:r>
          </a:p>
        </p:txBody>
      </p:sp>
      <p:sp>
        <p:nvSpPr>
          <p:cNvPr id="3" name="Content Placeholder 2">
            <a:extLst>
              <a:ext uri="{FF2B5EF4-FFF2-40B4-BE49-F238E27FC236}">
                <a16:creationId xmlns:a16="http://schemas.microsoft.com/office/drawing/2014/main" id="{B1A356D2-5A8E-26D8-7F36-9A7A23B299B5}"/>
              </a:ext>
            </a:extLst>
          </p:cNvPr>
          <p:cNvSpPr>
            <a:spLocks noGrp="1"/>
          </p:cNvSpPr>
          <p:nvPr>
            <p:ph idx="1"/>
          </p:nvPr>
        </p:nvSpPr>
        <p:spPr>
          <a:xfrm>
            <a:off x="542244" y="1466907"/>
            <a:ext cx="10806291" cy="2488129"/>
          </a:xfrm>
        </p:spPr>
        <p:txBody>
          <a:bodyPr/>
          <a:lstStyle/>
          <a:p>
            <a:pPr algn="just"/>
            <a:r>
              <a:rPr lang="en-US" sz="2400" dirty="0"/>
              <a:t>GAC’s adsorption capabilities come from its highly porous structure (micro- and mesopores). (Figure 1A)</a:t>
            </a:r>
          </a:p>
          <a:p>
            <a:pPr algn="just"/>
            <a:r>
              <a:rPr lang="en-US" sz="2400" dirty="0"/>
              <a:t>Modified cellulose sponge sorbents have been also studied because they have similar pore structures (macro- and micropores) (Figure 1B).</a:t>
            </a:r>
          </a:p>
          <a:p>
            <a:pPr lvl="1"/>
            <a:r>
              <a:rPr lang="en-US" sz="2000" dirty="0"/>
              <a:t>Cellulose Sponges could be a potentially reusable, low-cost, and environmentally alternative to GAC</a:t>
            </a:r>
          </a:p>
          <a:p>
            <a:pPr algn="just"/>
            <a:endParaRPr lang="en-US" dirty="0"/>
          </a:p>
          <a:p>
            <a:pPr algn="just"/>
            <a:endParaRPr lang="en-US" dirty="0"/>
          </a:p>
        </p:txBody>
      </p:sp>
      <p:pic>
        <p:nvPicPr>
          <p:cNvPr id="4" name="Picture 3" descr="AZSGC_sunset">
            <a:extLst>
              <a:ext uri="{FF2B5EF4-FFF2-40B4-BE49-F238E27FC236}">
                <a16:creationId xmlns:a16="http://schemas.microsoft.com/office/drawing/2014/main" id="{58ED74D5-9078-4430-CBCD-CFD2FA72295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133012" y="23932"/>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AFB21033-DF9E-4515-6DE5-8E4A246D23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8" t="759" b="1"/>
          <a:stretch>
            <a:fillRect/>
          </a:stretch>
        </p:blipFill>
        <p:spPr bwMode="auto">
          <a:xfrm>
            <a:off x="2440011" y="3972560"/>
            <a:ext cx="2711255" cy="2498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D0D2218E-5D55-0F98-94E2-752D9AFFBE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1486" y="3964285"/>
            <a:ext cx="2711255" cy="25066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7F48E15-2C8A-FDAA-4B72-1109C3AAEC06}"/>
              </a:ext>
            </a:extLst>
          </p:cNvPr>
          <p:cNvSpPr txBox="1">
            <a:spLocks/>
          </p:cNvSpPr>
          <p:nvPr/>
        </p:nvSpPr>
        <p:spPr>
          <a:xfrm>
            <a:off x="2350366" y="6470910"/>
            <a:ext cx="6898262" cy="312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Figure 1: SEM images at 500x of a) GAC and b) cellulose sponge</a:t>
            </a:r>
          </a:p>
          <a:p>
            <a:pPr algn="just"/>
            <a:endParaRPr lang="en-US" sz="1800" dirty="0"/>
          </a:p>
        </p:txBody>
      </p:sp>
      <p:sp>
        <p:nvSpPr>
          <p:cNvPr id="8" name="TextBox 7">
            <a:extLst>
              <a:ext uri="{FF2B5EF4-FFF2-40B4-BE49-F238E27FC236}">
                <a16:creationId xmlns:a16="http://schemas.microsoft.com/office/drawing/2014/main" id="{A947DB66-EB26-AEF2-C75E-AC96DD3C5DED}"/>
              </a:ext>
            </a:extLst>
          </p:cNvPr>
          <p:cNvSpPr txBox="1"/>
          <p:nvPr/>
        </p:nvSpPr>
        <p:spPr>
          <a:xfrm>
            <a:off x="2440011" y="3972559"/>
            <a:ext cx="392167" cy="41078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Times New Roman"/>
                <a:ea typeface="Calibri"/>
                <a:cs typeface="Times New Roman"/>
              </a:rPr>
              <a:t>a)</a:t>
            </a:r>
            <a:endParaRPr lang="en-US" sz="2000" dirty="0">
              <a:latin typeface="Times New Roman"/>
              <a:cs typeface="Times New Roman"/>
            </a:endParaRPr>
          </a:p>
        </p:txBody>
      </p:sp>
      <p:sp>
        <p:nvSpPr>
          <p:cNvPr id="9" name="TextBox 8">
            <a:extLst>
              <a:ext uri="{FF2B5EF4-FFF2-40B4-BE49-F238E27FC236}">
                <a16:creationId xmlns:a16="http://schemas.microsoft.com/office/drawing/2014/main" id="{7B01C292-54EB-AACA-F22B-DA3C0E3191D0}"/>
              </a:ext>
            </a:extLst>
          </p:cNvPr>
          <p:cNvSpPr txBox="1"/>
          <p:nvPr/>
        </p:nvSpPr>
        <p:spPr>
          <a:xfrm>
            <a:off x="6331486" y="3964284"/>
            <a:ext cx="427547" cy="40011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Times New Roman"/>
                <a:ea typeface="Calibri"/>
                <a:cs typeface="Times New Roman"/>
              </a:rPr>
              <a:t>b)</a:t>
            </a:r>
            <a:endParaRPr lang="en-US" sz="2000" dirty="0">
              <a:latin typeface="Times New Roman"/>
              <a:cs typeface="Times New Roman"/>
            </a:endParaRPr>
          </a:p>
        </p:txBody>
      </p:sp>
      <p:sp>
        <p:nvSpPr>
          <p:cNvPr id="10" name="TextBox 9">
            <a:extLst>
              <a:ext uri="{FF2B5EF4-FFF2-40B4-BE49-F238E27FC236}">
                <a16:creationId xmlns:a16="http://schemas.microsoft.com/office/drawing/2014/main" id="{72F3E8C9-E9DA-40F5-867E-8FB8736E7095}"/>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2</a:t>
            </a:r>
          </a:p>
        </p:txBody>
      </p:sp>
    </p:spTree>
    <p:extLst>
      <p:ext uri="{BB962C8B-B14F-4D97-AF65-F5344CB8AC3E}">
        <p14:creationId xmlns:p14="http://schemas.microsoft.com/office/powerpoint/2010/main" val="22511097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CD0AA-C9A5-D78D-96E5-269120FC3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DE1D6-2FB4-4872-3CFA-FF693EC6D774}"/>
              </a:ext>
            </a:extLst>
          </p:cNvPr>
          <p:cNvSpPr>
            <a:spLocks noGrp="1"/>
          </p:cNvSpPr>
          <p:nvPr>
            <p:ph type="title"/>
          </p:nvPr>
        </p:nvSpPr>
        <p:spPr/>
        <p:txBody>
          <a:bodyPr/>
          <a:lstStyle/>
          <a:p>
            <a:r>
              <a:rPr lang="en-US" dirty="0"/>
              <a:t>Surface Modifications</a:t>
            </a:r>
          </a:p>
        </p:txBody>
      </p:sp>
      <p:sp>
        <p:nvSpPr>
          <p:cNvPr id="3" name="Content Placeholder 2">
            <a:extLst>
              <a:ext uri="{FF2B5EF4-FFF2-40B4-BE49-F238E27FC236}">
                <a16:creationId xmlns:a16="http://schemas.microsoft.com/office/drawing/2014/main" id="{0AF8604A-F820-4F53-64B7-41951765FFC3}"/>
              </a:ext>
            </a:extLst>
          </p:cNvPr>
          <p:cNvSpPr>
            <a:spLocks noGrp="1"/>
          </p:cNvSpPr>
          <p:nvPr>
            <p:ph idx="1"/>
          </p:nvPr>
        </p:nvSpPr>
        <p:spPr>
          <a:xfrm>
            <a:off x="554246" y="1387885"/>
            <a:ext cx="10667621" cy="4351338"/>
          </a:xfrm>
        </p:spPr>
        <p:txBody>
          <a:bodyPr>
            <a:normAutofit/>
          </a:bodyPr>
          <a:lstStyle/>
          <a:p>
            <a:r>
              <a:rPr lang="en-US" sz="2400" dirty="0"/>
              <a:t>Selected modifications: 3-Aminopropyltriethoxysilane (APTES), </a:t>
            </a:r>
            <a:r>
              <a:rPr lang="en-US" sz="2400" dirty="0" err="1"/>
              <a:t>Triethoxy</a:t>
            </a:r>
            <a:r>
              <a:rPr lang="en-US" sz="2400" dirty="0"/>
              <a:t>(octyl)silane (C8),Trimethoxy(octadecyl)silane (C18), and hydroxyl group (activated). (Figure 2)</a:t>
            </a:r>
          </a:p>
          <a:p>
            <a:pPr algn="just"/>
            <a:r>
              <a:rPr lang="en-US" sz="2400" dirty="0"/>
              <a:t>C8 and C18 are long carbon chains that adsorb PFAS through hydrophobic interactions while APTES and activated modifications have polar end groups with electrostatic or hydrogen bonding for adsorption</a:t>
            </a:r>
          </a:p>
        </p:txBody>
      </p:sp>
      <p:pic>
        <p:nvPicPr>
          <p:cNvPr id="4" name="Picture 3" descr="AZSGC_sunset">
            <a:extLst>
              <a:ext uri="{FF2B5EF4-FFF2-40B4-BE49-F238E27FC236}">
                <a16:creationId xmlns:a16="http://schemas.microsoft.com/office/drawing/2014/main" id="{3B5CE457-D16B-F5E9-4288-328DBAFDF4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133012" y="23932"/>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6426D44-BCBA-E974-3261-183F8157BA5B}"/>
              </a:ext>
            </a:extLst>
          </p:cNvPr>
          <p:cNvPicPr>
            <a:picLocks noChangeAspect="1"/>
          </p:cNvPicPr>
          <p:nvPr/>
        </p:nvPicPr>
        <p:blipFill>
          <a:blip r:embed="rId3"/>
          <a:srcRect t="15582" b="28442"/>
          <a:stretch>
            <a:fillRect/>
          </a:stretch>
        </p:blipFill>
        <p:spPr>
          <a:xfrm>
            <a:off x="325499" y="3980094"/>
            <a:ext cx="8249541" cy="2877906"/>
          </a:xfrm>
          <a:prstGeom prst="rect">
            <a:avLst/>
          </a:prstGeom>
        </p:spPr>
      </p:pic>
      <p:sp>
        <p:nvSpPr>
          <p:cNvPr id="9" name="Content Placeholder 2">
            <a:extLst>
              <a:ext uri="{FF2B5EF4-FFF2-40B4-BE49-F238E27FC236}">
                <a16:creationId xmlns:a16="http://schemas.microsoft.com/office/drawing/2014/main" id="{B7250129-9768-3824-85F2-C1244F2BCDE4}"/>
              </a:ext>
            </a:extLst>
          </p:cNvPr>
          <p:cNvSpPr txBox="1">
            <a:spLocks/>
          </p:cNvSpPr>
          <p:nvPr/>
        </p:nvSpPr>
        <p:spPr>
          <a:xfrm>
            <a:off x="8239760" y="5261227"/>
            <a:ext cx="3952240" cy="955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mj-lt"/>
              </a:rPr>
              <a:t>Figure 2: </a:t>
            </a:r>
            <a:r>
              <a:rPr lang="en-US" sz="1800" dirty="0">
                <a:latin typeface="+mj-lt"/>
                <a:cs typeface="Times New Roman"/>
              </a:rPr>
              <a:t>(left) Surface modifications and (right) </a:t>
            </a:r>
            <a:r>
              <a:rPr lang="en-US" sz="1800" dirty="0" err="1">
                <a:latin typeface="+mj-lt"/>
                <a:cs typeface="Times New Roman"/>
              </a:rPr>
              <a:t>silanization</a:t>
            </a:r>
            <a:r>
              <a:rPr lang="en-US" sz="1800" dirty="0">
                <a:latin typeface="+mj-lt"/>
                <a:cs typeface="Times New Roman"/>
              </a:rPr>
              <a:t> mechanism of cellulose sponges. </a:t>
            </a:r>
            <a:endParaRPr lang="en-US" sz="1800" dirty="0">
              <a:latin typeface="+mj-lt"/>
            </a:endParaRPr>
          </a:p>
        </p:txBody>
      </p:sp>
      <p:sp>
        <p:nvSpPr>
          <p:cNvPr id="5" name="TextBox 4">
            <a:extLst>
              <a:ext uri="{FF2B5EF4-FFF2-40B4-BE49-F238E27FC236}">
                <a16:creationId xmlns:a16="http://schemas.microsoft.com/office/drawing/2014/main" id="{B1D506EA-9223-51A9-DDC1-749149129696}"/>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3</a:t>
            </a:r>
          </a:p>
        </p:txBody>
      </p:sp>
    </p:spTree>
    <p:extLst>
      <p:ext uri="{BB962C8B-B14F-4D97-AF65-F5344CB8AC3E}">
        <p14:creationId xmlns:p14="http://schemas.microsoft.com/office/powerpoint/2010/main" val="428886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E4936-B838-7D77-2A28-874C9A8F2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B8FC4-1C67-8701-7BFF-2D9B5447BA31}"/>
              </a:ext>
            </a:extLst>
          </p:cNvPr>
          <p:cNvSpPr>
            <a:spLocks noGrp="1"/>
          </p:cNvSpPr>
          <p:nvPr>
            <p:ph type="title"/>
          </p:nvPr>
        </p:nvSpPr>
        <p:spPr>
          <a:xfrm>
            <a:off x="0" y="32040"/>
            <a:ext cx="10389809" cy="931412"/>
          </a:xfrm>
        </p:spPr>
        <p:txBody>
          <a:bodyPr>
            <a:normAutofit fontScale="90000"/>
          </a:bodyPr>
          <a:lstStyle/>
          <a:p>
            <a:r>
              <a:rPr lang="en-US" dirty="0"/>
              <a:t>Rapid Small Scale Column Test (RSSCT)</a:t>
            </a:r>
          </a:p>
        </p:txBody>
      </p:sp>
      <p:sp>
        <p:nvSpPr>
          <p:cNvPr id="3" name="Content Placeholder 2">
            <a:extLst>
              <a:ext uri="{FF2B5EF4-FFF2-40B4-BE49-F238E27FC236}">
                <a16:creationId xmlns:a16="http://schemas.microsoft.com/office/drawing/2014/main" id="{86D29175-7180-3416-84C8-6F72B6D69271}"/>
              </a:ext>
            </a:extLst>
          </p:cNvPr>
          <p:cNvSpPr>
            <a:spLocks noGrp="1"/>
          </p:cNvSpPr>
          <p:nvPr>
            <p:ph idx="1"/>
          </p:nvPr>
        </p:nvSpPr>
        <p:spPr>
          <a:xfrm>
            <a:off x="499911" y="1248151"/>
            <a:ext cx="11032458" cy="4351338"/>
          </a:xfrm>
        </p:spPr>
        <p:txBody>
          <a:bodyPr>
            <a:normAutofit/>
          </a:bodyPr>
          <a:lstStyle/>
          <a:p>
            <a:r>
              <a:rPr lang="en-US" sz="2400" dirty="0"/>
              <a:t>RSSCT systems are designed to emulate the performance of larger scale water treatment systems at a fraction of the size while using significantly less influent water and sorbent media. (Equations 1 and 2)</a:t>
            </a:r>
          </a:p>
        </p:txBody>
      </p:sp>
      <p:pic>
        <p:nvPicPr>
          <p:cNvPr id="4" name="Picture 3" descr="AZSGC_sunset">
            <a:extLst>
              <a:ext uri="{FF2B5EF4-FFF2-40B4-BE49-F238E27FC236}">
                <a16:creationId xmlns:a16="http://schemas.microsoft.com/office/drawing/2014/main" id="{94DC45C7-7607-3068-4435-C22E3A13A1A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54A7B98-BB50-F892-8E91-80B4A61632D0}"/>
              </a:ext>
            </a:extLst>
          </p:cNvPr>
          <p:cNvPicPr>
            <a:picLocks noChangeAspect="1"/>
          </p:cNvPicPr>
          <p:nvPr/>
        </p:nvPicPr>
        <p:blipFill>
          <a:blip r:embed="rId3"/>
          <a:stretch>
            <a:fillRect/>
          </a:stretch>
        </p:blipFill>
        <p:spPr>
          <a:xfrm>
            <a:off x="4497434" y="2611413"/>
            <a:ext cx="3197131" cy="817587"/>
          </a:xfrm>
          <a:prstGeom prst="rect">
            <a:avLst/>
          </a:prstGeom>
        </p:spPr>
      </p:pic>
      <p:sp>
        <p:nvSpPr>
          <p:cNvPr id="10" name="Content Placeholder 2">
            <a:extLst>
              <a:ext uri="{FF2B5EF4-FFF2-40B4-BE49-F238E27FC236}">
                <a16:creationId xmlns:a16="http://schemas.microsoft.com/office/drawing/2014/main" id="{A022EED9-170A-51EF-2C46-F99F7BC4B05A}"/>
              </a:ext>
            </a:extLst>
          </p:cNvPr>
          <p:cNvSpPr txBox="1">
            <a:spLocks/>
          </p:cNvSpPr>
          <p:nvPr/>
        </p:nvSpPr>
        <p:spPr>
          <a:xfrm>
            <a:off x="1431005" y="3459498"/>
            <a:ext cx="9170269" cy="1525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mj-lt"/>
              </a:rPr>
              <a:t>Equation 1: </a:t>
            </a:r>
            <a:r>
              <a:rPr lang="en-US" sz="1800" dirty="0">
                <a:latin typeface="+mj-lt"/>
                <a:cs typeface="Times New Roman"/>
              </a:rPr>
              <a:t>RSSCT Scaling Equation. Sc denotes small scale. LC denotes large/pilot scale. Empty Bed Contact Time (EBCT) is the total bed volume divided by flow rate, radius of the sorbent </a:t>
            </a:r>
            <a:r>
              <a:rPr lang="en-US" sz="1800" dirty="0">
                <a:cs typeface="Times New Roman"/>
              </a:rPr>
              <a:t>(R)</a:t>
            </a:r>
            <a:r>
              <a:rPr lang="en-US" sz="1800" dirty="0">
                <a:latin typeface="+mj-lt"/>
                <a:cs typeface="Times New Roman"/>
              </a:rPr>
              <a:t>, and the time for the time to conduct and RSSCT experiment (t)</a:t>
            </a:r>
            <a:endParaRPr lang="en-US" sz="1800" dirty="0">
              <a:latin typeface="+mj-lt"/>
            </a:endParaRPr>
          </a:p>
        </p:txBody>
      </p:sp>
      <p:pic>
        <p:nvPicPr>
          <p:cNvPr id="12" name="Picture 11">
            <a:extLst>
              <a:ext uri="{FF2B5EF4-FFF2-40B4-BE49-F238E27FC236}">
                <a16:creationId xmlns:a16="http://schemas.microsoft.com/office/drawing/2014/main" id="{80D21450-0DE4-5FBD-D55C-1F040C692CE3}"/>
              </a:ext>
            </a:extLst>
          </p:cNvPr>
          <p:cNvPicPr>
            <a:picLocks noChangeAspect="1"/>
          </p:cNvPicPr>
          <p:nvPr/>
        </p:nvPicPr>
        <p:blipFill>
          <a:blip r:embed="rId4"/>
          <a:stretch>
            <a:fillRect/>
          </a:stretch>
        </p:blipFill>
        <p:spPr>
          <a:xfrm>
            <a:off x="5465604" y="4576856"/>
            <a:ext cx="1408831" cy="955992"/>
          </a:xfrm>
          <a:prstGeom prst="rect">
            <a:avLst/>
          </a:prstGeom>
        </p:spPr>
      </p:pic>
      <p:sp>
        <p:nvSpPr>
          <p:cNvPr id="13" name="Content Placeholder 2">
            <a:extLst>
              <a:ext uri="{FF2B5EF4-FFF2-40B4-BE49-F238E27FC236}">
                <a16:creationId xmlns:a16="http://schemas.microsoft.com/office/drawing/2014/main" id="{42F78675-B96A-ACED-884E-18A1D465FCFA}"/>
              </a:ext>
            </a:extLst>
          </p:cNvPr>
          <p:cNvSpPr txBox="1">
            <a:spLocks/>
          </p:cNvSpPr>
          <p:nvPr/>
        </p:nvSpPr>
        <p:spPr>
          <a:xfrm>
            <a:off x="1431005" y="5389319"/>
            <a:ext cx="9170269" cy="589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mj-lt"/>
              </a:rPr>
              <a:t>Equation 2: </a:t>
            </a:r>
            <a:r>
              <a:rPr lang="en-US" sz="1800" dirty="0">
                <a:latin typeface="+mj-lt"/>
                <a:cs typeface="Times New Roman"/>
              </a:rPr>
              <a:t>RSSCT Scaling Equation. Bed Volume (V). The ratio of bed volumes is equal to the ratio of particle radii between sizes.</a:t>
            </a:r>
          </a:p>
          <a:p>
            <a:pPr marL="0" indent="0" algn="just">
              <a:buNone/>
            </a:pPr>
            <a:endParaRPr lang="en-US" sz="1800" dirty="0">
              <a:latin typeface="+mj-lt"/>
            </a:endParaRPr>
          </a:p>
        </p:txBody>
      </p:sp>
      <p:sp>
        <p:nvSpPr>
          <p:cNvPr id="14" name="TextBox 13">
            <a:extLst>
              <a:ext uri="{FF2B5EF4-FFF2-40B4-BE49-F238E27FC236}">
                <a16:creationId xmlns:a16="http://schemas.microsoft.com/office/drawing/2014/main" id="{5EF11D6D-8474-5D71-F444-14D127628F8D}"/>
              </a:ext>
            </a:extLst>
          </p:cNvPr>
          <p:cNvSpPr txBox="1"/>
          <p:nvPr/>
        </p:nvSpPr>
        <p:spPr bwMode="auto">
          <a:xfrm>
            <a:off x="0" y="6647350"/>
            <a:ext cx="12191999" cy="2308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rtlCol="0" anchor="ctr" anchorCtr="0" compatLnSpc="1">
            <a:prstTxWarp prst="textNoShape">
              <a:avLst/>
            </a:prstTxWarp>
            <a:spAutoFit/>
          </a:bodyPr>
          <a:lstStyle/>
          <a:p>
            <a:r>
              <a:rPr lang="en-US" sz="1000" dirty="0">
                <a:solidFill>
                  <a:schemeClr val="accent3"/>
                </a:solidFill>
                <a:latin typeface="Times New Roman"/>
              </a:rPr>
              <a:t>Crittenden, J. C., Berrigan, J. K., &amp; Hand, D. W. (1986). Design of Rapid Small-Scale Adsorption Tests for a Constant Diffusivity. Journal (Water Pollution Control Federation), 58(4), 312–319. http://www.jstor.org/stable/25042907</a:t>
            </a:r>
            <a:endParaRPr lang="en-US" sz="1000" b="0" i="0" dirty="0">
              <a:solidFill>
                <a:schemeClr val="accent3"/>
              </a:solidFill>
              <a:latin typeface="Times New Roman"/>
            </a:endParaRPr>
          </a:p>
        </p:txBody>
      </p:sp>
      <p:sp>
        <p:nvSpPr>
          <p:cNvPr id="19" name="TextBox 18">
            <a:extLst>
              <a:ext uri="{FF2B5EF4-FFF2-40B4-BE49-F238E27FC236}">
                <a16:creationId xmlns:a16="http://schemas.microsoft.com/office/drawing/2014/main" id="{6E58C2E2-3505-7320-D48E-6A1754A5CE70}"/>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4</a:t>
            </a:r>
          </a:p>
        </p:txBody>
      </p:sp>
    </p:spTree>
    <p:extLst>
      <p:ext uri="{BB962C8B-B14F-4D97-AF65-F5344CB8AC3E}">
        <p14:creationId xmlns:p14="http://schemas.microsoft.com/office/powerpoint/2010/main" val="242254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8852-B858-9E0D-C5C8-485C7D444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26A31-F41D-0785-344C-78D46A7928A2}"/>
              </a:ext>
            </a:extLst>
          </p:cNvPr>
          <p:cNvSpPr>
            <a:spLocks noGrp="1"/>
          </p:cNvSpPr>
          <p:nvPr>
            <p:ph type="title"/>
          </p:nvPr>
        </p:nvSpPr>
        <p:spPr>
          <a:xfrm>
            <a:off x="0" y="32040"/>
            <a:ext cx="10389809" cy="931412"/>
          </a:xfrm>
        </p:spPr>
        <p:txBody>
          <a:bodyPr>
            <a:normAutofit/>
          </a:bodyPr>
          <a:lstStyle/>
          <a:p>
            <a:r>
              <a:rPr lang="en-US" dirty="0"/>
              <a:t>Columns</a:t>
            </a:r>
          </a:p>
        </p:txBody>
      </p:sp>
      <p:sp>
        <p:nvSpPr>
          <p:cNvPr id="3" name="Content Placeholder 2">
            <a:extLst>
              <a:ext uri="{FF2B5EF4-FFF2-40B4-BE49-F238E27FC236}">
                <a16:creationId xmlns:a16="http://schemas.microsoft.com/office/drawing/2014/main" id="{1F380E35-FE41-B0AE-F126-9F9218551BFC}"/>
              </a:ext>
            </a:extLst>
          </p:cNvPr>
          <p:cNvSpPr>
            <a:spLocks noGrp="1"/>
          </p:cNvSpPr>
          <p:nvPr>
            <p:ph idx="1"/>
          </p:nvPr>
        </p:nvSpPr>
        <p:spPr>
          <a:xfrm>
            <a:off x="499911" y="1248151"/>
            <a:ext cx="11244070" cy="1838280"/>
          </a:xfrm>
        </p:spPr>
        <p:txBody>
          <a:bodyPr>
            <a:normAutofit/>
          </a:bodyPr>
          <a:lstStyle/>
          <a:p>
            <a:pPr algn="just"/>
            <a:r>
              <a:rPr lang="en-US" sz="2400" dirty="0"/>
              <a:t>Water with PFAS is pumped through the columns containing the modified sponges and the outlet water is sampled during experiments. (Figure 3)</a:t>
            </a:r>
          </a:p>
        </p:txBody>
      </p:sp>
      <p:pic>
        <p:nvPicPr>
          <p:cNvPr id="4" name="Picture 3" descr="AZSGC_sunset">
            <a:extLst>
              <a:ext uri="{FF2B5EF4-FFF2-40B4-BE49-F238E27FC236}">
                <a16:creationId xmlns:a16="http://schemas.microsoft.com/office/drawing/2014/main" id="{A3846881-D220-B135-1BA3-B30904E52B1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D706AFE-AAB6-8ECC-9F9E-A528E067DB12}"/>
              </a:ext>
            </a:extLst>
          </p:cNvPr>
          <p:cNvPicPr>
            <a:picLocks noChangeAspect="1"/>
          </p:cNvPicPr>
          <p:nvPr/>
        </p:nvPicPr>
        <p:blipFill>
          <a:blip r:embed="rId3"/>
          <a:stretch>
            <a:fillRect/>
          </a:stretch>
        </p:blipFill>
        <p:spPr>
          <a:xfrm>
            <a:off x="6760274" y="2222613"/>
            <a:ext cx="2275966" cy="3387236"/>
          </a:xfrm>
          <a:prstGeom prst="rect">
            <a:avLst/>
          </a:prstGeom>
        </p:spPr>
      </p:pic>
      <p:pic>
        <p:nvPicPr>
          <p:cNvPr id="6" name="Picture 5" descr="A row of tubes with labels&#10;&#10;AI-generated content may be incorrect.">
            <a:extLst>
              <a:ext uri="{FF2B5EF4-FFF2-40B4-BE49-F238E27FC236}">
                <a16:creationId xmlns:a16="http://schemas.microsoft.com/office/drawing/2014/main" id="{61C5C4F3-8B52-694D-B1DE-37BF386C5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367" y="2816577"/>
            <a:ext cx="3724362" cy="2793272"/>
          </a:xfrm>
          <a:prstGeom prst="rect">
            <a:avLst/>
          </a:prstGeom>
        </p:spPr>
      </p:pic>
      <p:sp>
        <p:nvSpPr>
          <p:cNvPr id="7" name="Content Placeholder 2">
            <a:extLst>
              <a:ext uri="{FF2B5EF4-FFF2-40B4-BE49-F238E27FC236}">
                <a16:creationId xmlns:a16="http://schemas.microsoft.com/office/drawing/2014/main" id="{56035874-189F-1F7D-B784-60FE143D482A}"/>
              </a:ext>
            </a:extLst>
          </p:cNvPr>
          <p:cNvSpPr txBox="1">
            <a:spLocks/>
          </p:cNvSpPr>
          <p:nvPr/>
        </p:nvSpPr>
        <p:spPr>
          <a:xfrm>
            <a:off x="3042367" y="5938639"/>
            <a:ext cx="5993873" cy="4576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mj-lt"/>
              </a:rPr>
              <a:t>Figure 3: </a:t>
            </a:r>
            <a:r>
              <a:rPr lang="en-US" sz="1800" dirty="0">
                <a:latin typeface="+mj-lt"/>
                <a:cs typeface="Times New Roman"/>
              </a:rPr>
              <a:t>RSSCT Column Design</a:t>
            </a:r>
            <a:endParaRPr lang="en-US" sz="1800" dirty="0">
              <a:latin typeface="+mj-lt"/>
            </a:endParaRPr>
          </a:p>
        </p:txBody>
      </p:sp>
      <p:sp>
        <p:nvSpPr>
          <p:cNvPr id="19" name="TextBox 18">
            <a:extLst>
              <a:ext uri="{FF2B5EF4-FFF2-40B4-BE49-F238E27FC236}">
                <a16:creationId xmlns:a16="http://schemas.microsoft.com/office/drawing/2014/main" id="{4653D871-EDF8-40F1-BF20-E72D96FE1D49}"/>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4</a:t>
            </a:r>
          </a:p>
        </p:txBody>
      </p:sp>
    </p:spTree>
    <p:extLst>
      <p:ext uri="{BB962C8B-B14F-4D97-AF65-F5344CB8AC3E}">
        <p14:creationId xmlns:p14="http://schemas.microsoft.com/office/powerpoint/2010/main" val="282741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464D-03FC-C5D7-DA97-24943CA35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3274F-F023-6423-6DDA-71C178BA1C46}"/>
              </a:ext>
            </a:extLst>
          </p:cNvPr>
          <p:cNvSpPr>
            <a:spLocks noGrp="1"/>
          </p:cNvSpPr>
          <p:nvPr>
            <p:ph type="title"/>
          </p:nvPr>
        </p:nvSpPr>
        <p:spPr>
          <a:xfrm>
            <a:off x="0" y="-9525"/>
            <a:ext cx="10515600" cy="931412"/>
          </a:xfrm>
        </p:spPr>
        <p:txBody>
          <a:bodyPr/>
          <a:lstStyle/>
          <a:p>
            <a:r>
              <a:rPr lang="en-US" dirty="0"/>
              <a:t>Break Through Curves</a:t>
            </a:r>
          </a:p>
        </p:txBody>
      </p:sp>
      <p:sp>
        <p:nvSpPr>
          <p:cNvPr id="3" name="Content Placeholder 2">
            <a:extLst>
              <a:ext uri="{FF2B5EF4-FFF2-40B4-BE49-F238E27FC236}">
                <a16:creationId xmlns:a16="http://schemas.microsoft.com/office/drawing/2014/main" id="{E962EC78-9DE0-47D6-9A25-C68A24D82C1C}"/>
              </a:ext>
            </a:extLst>
          </p:cNvPr>
          <p:cNvSpPr>
            <a:spLocks noGrp="1"/>
          </p:cNvSpPr>
          <p:nvPr>
            <p:ph idx="1"/>
          </p:nvPr>
        </p:nvSpPr>
        <p:spPr>
          <a:xfrm>
            <a:off x="677712" y="1252961"/>
            <a:ext cx="10515600" cy="4351338"/>
          </a:xfrm>
        </p:spPr>
        <p:txBody>
          <a:bodyPr>
            <a:normAutofit/>
          </a:bodyPr>
          <a:lstStyle/>
          <a:p>
            <a:r>
              <a:rPr lang="en-US" sz="2400" dirty="0"/>
              <a:t>The experimental samples analyzed by liquid chromatography with tandem mass spectrometry (LCMS). </a:t>
            </a:r>
          </a:p>
          <a:p>
            <a:pPr lvl="1" algn="just"/>
            <a:r>
              <a:rPr lang="en-US" sz="2000" dirty="0"/>
              <a:t>The data were plotted as concentration vs # of bed volumes to create breakthrough curves to see when the sponges stop adsorbing PFAS.</a:t>
            </a:r>
          </a:p>
          <a:p>
            <a:pPr lvl="1" algn="just"/>
            <a:r>
              <a:rPr lang="en-US" sz="2000" dirty="0"/>
              <a:t>This shows if there is constant or non-constant diffusivity and which adsorption properties are dominant.</a:t>
            </a:r>
          </a:p>
        </p:txBody>
      </p:sp>
      <p:pic>
        <p:nvPicPr>
          <p:cNvPr id="4" name="Picture 3" descr="AZSGC_sunset">
            <a:extLst>
              <a:ext uri="{FF2B5EF4-FFF2-40B4-BE49-F238E27FC236}">
                <a16:creationId xmlns:a16="http://schemas.microsoft.com/office/drawing/2014/main" id="{5261A1E8-57C3-25E7-FE37-C675A455A61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342D9D1-7EC5-739A-48C8-F985EAC9FB26}"/>
              </a:ext>
            </a:extLst>
          </p:cNvPr>
          <p:cNvGrpSpPr/>
          <p:nvPr/>
        </p:nvGrpSpPr>
        <p:grpSpPr>
          <a:xfrm>
            <a:off x="285136" y="3570512"/>
            <a:ext cx="8608142" cy="3708230"/>
            <a:chOff x="26835652" y="14739052"/>
            <a:chExt cx="16880821" cy="7283907"/>
          </a:xfrm>
        </p:grpSpPr>
        <p:sp>
          <p:nvSpPr>
            <p:cNvPr id="8" name="TextBox 7">
              <a:extLst>
                <a:ext uri="{FF2B5EF4-FFF2-40B4-BE49-F238E27FC236}">
                  <a16:creationId xmlns:a16="http://schemas.microsoft.com/office/drawing/2014/main" id="{292DDFAC-D0B8-9E9D-2F97-FB2DFB49F9B6}"/>
                </a:ext>
              </a:extLst>
            </p:cNvPr>
            <p:cNvSpPr txBox="1"/>
            <p:nvPr/>
          </p:nvSpPr>
          <p:spPr>
            <a:xfrm>
              <a:off x="27363277" y="21255038"/>
              <a:ext cx="15493008" cy="767921"/>
            </a:xfrm>
            <a:prstGeom prst="rect">
              <a:avLst/>
            </a:prstGeom>
            <a:noFill/>
          </p:spPr>
          <p:txBody>
            <a:bodyPr wrap="square" lIns="91440" tIns="45720" rIns="91440" bIns="45720" rtlCol="0" anchor="t">
              <a:spAutoFit/>
            </a:bodyPr>
            <a:lstStyle/>
            <a:p>
              <a:pPr algn="just"/>
              <a:endParaRPr lang="en-US" sz="2000" dirty="0">
                <a:solidFill>
                  <a:srgbClr val="203864"/>
                </a:solidFill>
                <a:cs typeface="Times New Roman" panose="02020603050405020304" pitchFamily="18" charset="0"/>
              </a:endParaRPr>
            </a:p>
          </p:txBody>
        </p:sp>
        <p:pic>
          <p:nvPicPr>
            <p:cNvPr id="9" name="Picture 8">
              <a:extLst>
                <a:ext uri="{FF2B5EF4-FFF2-40B4-BE49-F238E27FC236}">
                  <a16:creationId xmlns:a16="http://schemas.microsoft.com/office/drawing/2014/main" id="{6E904185-AF11-8870-E41F-DEFD85EF4734}"/>
                </a:ext>
              </a:extLst>
            </p:cNvPr>
            <p:cNvPicPr>
              <a:picLocks noChangeAspect="1"/>
            </p:cNvPicPr>
            <p:nvPr/>
          </p:nvPicPr>
          <p:blipFill>
            <a:blip r:embed="rId4"/>
            <a:srcRect l="9098" r="1926" b="230"/>
            <a:stretch>
              <a:fillRect/>
            </a:stretch>
          </p:blipFill>
          <p:spPr>
            <a:xfrm>
              <a:off x="35545169" y="14739052"/>
              <a:ext cx="8171304" cy="6573832"/>
            </a:xfrm>
            <a:prstGeom prst="rect">
              <a:avLst/>
            </a:prstGeom>
          </p:spPr>
        </p:pic>
        <p:pic>
          <p:nvPicPr>
            <p:cNvPr id="10" name="Picture 9">
              <a:extLst>
                <a:ext uri="{FF2B5EF4-FFF2-40B4-BE49-F238E27FC236}">
                  <a16:creationId xmlns:a16="http://schemas.microsoft.com/office/drawing/2014/main" id="{BF900B71-A7DE-A265-759E-8A5A22E65625}"/>
                </a:ext>
              </a:extLst>
            </p:cNvPr>
            <p:cNvPicPr>
              <a:picLocks noChangeAspect="1"/>
            </p:cNvPicPr>
            <p:nvPr/>
          </p:nvPicPr>
          <p:blipFill>
            <a:blip r:embed="rId5"/>
            <a:stretch>
              <a:fillRect/>
            </a:stretch>
          </p:blipFill>
          <p:spPr>
            <a:xfrm>
              <a:off x="26835652" y="14749765"/>
              <a:ext cx="9660835" cy="6543734"/>
            </a:xfrm>
            <a:prstGeom prst="rect">
              <a:avLst/>
            </a:prstGeom>
          </p:spPr>
        </p:pic>
      </p:grpSp>
      <p:sp>
        <p:nvSpPr>
          <p:cNvPr id="11" name="Content Placeholder 2">
            <a:extLst>
              <a:ext uri="{FF2B5EF4-FFF2-40B4-BE49-F238E27FC236}">
                <a16:creationId xmlns:a16="http://schemas.microsoft.com/office/drawing/2014/main" id="{58E99916-0AB5-EE1F-7D46-C58341A5C1C8}"/>
              </a:ext>
            </a:extLst>
          </p:cNvPr>
          <p:cNvSpPr txBox="1">
            <a:spLocks/>
          </p:cNvSpPr>
          <p:nvPr/>
        </p:nvSpPr>
        <p:spPr>
          <a:xfrm>
            <a:off x="8440106" y="4442148"/>
            <a:ext cx="3751894" cy="1446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j-lt"/>
              </a:rPr>
              <a:t>Figure 4: </a:t>
            </a:r>
            <a:r>
              <a:rPr lang="en-US" sz="1800" dirty="0">
                <a:solidFill>
                  <a:srgbClr val="203864"/>
                </a:solidFill>
                <a:cs typeface="Times New Roman"/>
              </a:rPr>
              <a:t>(left) Breakthrough curves of unground sorbents with particle diameter of ~1-3mm and (right) ground sorbents sieved to a particle diameter of 335 microns. </a:t>
            </a:r>
            <a:endParaRPr lang="en-US" sz="1800" dirty="0">
              <a:solidFill>
                <a:srgbClr val="203864"/>
              </a:solidFill>
              <a:cs typeface="Times New Roman" panose="02020603050405020304" pitchFamily="18" charset="0"/>
            </a:endParaRPr>
          </a:p>
          <a:p>
            <a:pPr marL="0" indent="0" algn="just">
              <a:buNone/>
            </a:pPr>
            <a:endParaRPr lang="en-US" sz="1800" dirty="0">
              <a:latin typeface="+mj-lt"/>
            </a:endParaRPr>
          </a:p>
        </p:txBody>
      </p:sp>
      <p:sp>
        <p:nvSpPr>
          <p:cNvPr id="5" name="TextBox 4">
            <a:extLst>
              <a:ext uri="{FF2B5EF4-FFF2-40B4-BE49-F238E27FC236}">
                <a16:creationId xmlns:a16="http://schemas.microsoft.com/office/drawing/2014/main" id="{95355E89-B774-7FCC-7E08-6CC4E0E0FAD9}"/>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5</a:t>
            </a:r>
          </a:p>
        </p:txBody>
      </p:sp>
    </p:spTree>
    <p:extLst>
      <p:ext uri="{BB962C8B-B14F-4D97-AF65-F5344CB8AC3E}">
        <p14:creationId xmlns:p14="http://schemas.microsoft.com/office/powerpoint/2010/main" val="400270816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69BE-DCC0-8052-BF1E-E8D7B6733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0122B-683F-6EE1-3366-EF3757999BA9}"/>
              </a:ext>
            </a:extLst>
          </p:cNvPr>
          <p:cNvSpPr>
            <a:spLocks noGrp="1"/>
          </p:cNvSpPr>
          <p:nvPr>
            <p:ph type="title"/>
          </p:nvPr>
        </p:nvSpPr>
        <p:spPr>
          <a:xfrm>
            <a:off x="0" y="32040"/>
            <a:ext cx="10389809" cy="931412"/>
          </a:xfrm>
        </p:spPr>
        <p:txBody>
          <a:bodyPr>
            <a:normAutofit/>
          </a:bodyPr>
          <a:lstStyle/>
          <a:p>
            <a:r>
              <a:rPr lang="en-US" dirty="0"/>
              <a:t>Isotherm Study</a:t>
            </a:r>
          </a:p>
        </p:txBody>
      </p:sp>
      <p:sp>
        <p:nvSpPr>
          <p:cNvPr id="3" name="Content Placeholder 2">
            <a:extLst>
              <a:ext uri="{FF2B5EF4-FFF2-40B4-BE49-F238E27FC236}">
                <a16:creationId xmlns:a16="http://schemas.microsoft.com/office/drawing/2014/main" id="{839F85AC-3FB1-09D7-1A3C-097A960C9E0F}"/>
              </a:ext>
            </a:extLst>
          </p:cNvPr>
          <p:cNvSpPr>
            <a:spLocks noGrp="1"/>
          </p:cNvSpPr>
          <p:nvPr>
            <p:ph idx="1"/>
          </p:nvPr>
        </p:nvSpPr>
        <p:spPr>
          <a:xfrm>
            <a:off x="635189" y="1324990"/>
            <a:ext cx="10921622" cy="4351338"/>
          </a:xfrm>
        </p:spPr>
        <p:txBody>
          <a:bodyPr>
            <a:normAutofit/>
          </a:bodyPr>
          <a:lstStyle/>
          <a:p>
            <a:r>
              <a:rPr lang="en-US" sz="2400" dirty="0"/>
              <a:t>Adsorption isotherms were conducted to determine:</a:t>
            </a:r>
          </a:p>
          <a:p>
            <a:pPr lvl="1"/>
            <a:r>
              <a:rPr lang="en-US" sz="2000" dirty="0"/>
              <a:t>the maximum equilibrium adsorption capacity (</a:t>
            </a:r>
            <a:r>
              <a:rPr lang="en-US" sz="2000" dirty="0" err="1"/>
              <a:t>Qmax</a:t>
            </a:r>
            <a:r>
              <a:rPr lang="en-US" sz="2000" dirty="0"/>
              <a:t>) of each modified sorbent </a:t>
            </a:r>
          </a:p>
          <a:p>
            <a:pPr lvl="1"/>
            <a:r>
              <a:rPr lang="en-US" sz="2000" dirty="0"/>
              <a:t>whether PFAS adsorption is physisorption (surface interactions) or chemisorption (chemical bond formation)</a:t>
            </a:r>
          </a:p>
          <a:p>
            <a:pPr algn="just"/>
            <a:r>
              <a:rPr lang="en-US" sz="2400" u="sng" dirty="0"/>
              <a:t>Method:</a:t>
            </a:r>
            <a:r>
              <a:rPr lang="en-US" sz="2400" dirty="0"/>
              <a:t> 50 mg of sorbent submerged in 50 mL of a known concentration of PFAS and taking time dependent samples over a two-hour period. </a:t>
            </a:r>
          </a:p>
          <a:p>
            <a:pPr lvl="1" algn="just"/>
            <a:r>
              <a:rPr lang="en-US" sz="2000" dirty="0"/>
              <a:t>Samples were analyzed with LCMS to create adsorption curves, used to determine the maximum equilibrium sorption capacity of the sorbents</a:t>
            </a:r>
          </a:p>
        </p:txBody>
      </p:sp>
      <p:pic>
        <p:nvPicPr>
          <p:cNvPr id="4" name="Picture 3" descr="AZSGC_sunset">
            <a:extLst>
              <a:ext uri="{FF2B5EF4-FFF2-40B4-BE49-F238E27FC236}">
                <a16:creationId xmlns:a16="http://schemas.microsoft.com/office/drawing/2014/main" id="{B4EC1905-73B3-FC70-C1D0-299FE242B8F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6E21424-CB38-2937-9DB1-21EF84D3AB9B}"/>
              </a:ext>
            </a:extLst>
          </p:cNvPr>
          <p:cNvSpPr txBox="1">
            <a:spLocks/>
          </p:cNvSpPr>
          <p:nvPr/>
        </p:nvSpPr>
        <p:spPr>
          <a:xfrm>
            <a:off x="6784313" y="5081874"/>
            <a:ext cx="4266274" cy="955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mj-lt"/>
              </a:rPr>
              <a:t>Figure 5: The adsorption curve of the different sorbents for 5 ppm PFBA</a:t>
            </a:r>
          </a:p>
        </p:txBody>
      </p:sp>
      <p:pic>
        <p:nvPicPr>
          <p:cNvPr id="9" name="Picture 8">
            <a:extLst>
              <a:ext uri="{FF2B5EF4-FFF2-40B4-BE49-F238E27FC236}">
                <a16:creationId xmlns:a16="http://schemas.microsoft.com/office/drawing/2014/main" id="{E05145DA-6BF5-1E71-4146-E300609E1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893" y="4069747"/>
            <a:ext cx="5021420" cy="2940653"/>
          </a:xfrm>
          <a:prstGeom prst="rect">
            <a:avLst/>
          </a:prstGeom>
        </p:spPr>
      </p:pic>
      <p:sp>
        <p:nvSpPr>
          <p:cNvPr id="5" name="TextBox 4">
            <a:extLst>
              <a:ext uri="{FF2B5EF4-FFF2-40B4-BE49-F238E27FC236}">
                <a16:creationId xmlns:a16="http://schemas.microsoft.com/office/drawing/2014/main" id="{BC76B594-9D15-F0D2-6C9C-1286FD907E69}"/>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6</a:t>
            </a:r>
          </a:p>
        </p:txBody>
      </p:sp>
    </p:spTree>
    <p:extLst>
      <p:ext uri="{BB962C8B-B14F-4D97-AF65-F5344CB8AC3E}">
        <p14:creationId xmlns:p14="http://schemas.microsoft.com/office/powerpoint/2010/main" val="231549999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8576-5A06-1DAE-2BE4-ECC608F67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CA228-CFB1-7575-BBE5-2794A674DF63}"/>
              </a:ext>
            </a:extLst>
          </p:cNvPr>
          <p:cNvSpPr>
            <a:spLocks noGrp="1"/>
          </p:cNvSpPr>
          <p:nvPr>
            <p:ph type="title"/>
          </p:nvPr>
        </p:nvSpPr>
        <p:spPr>
          <a:xfrm>
            <a:off x="0" y="32040"/>
            <a:ext cx="10389809" cy="931412"/>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34C6A35A-653D-AF7D-4595-95F4C81DFDC4}"/>
              </a:ext>
            </a:extLst>
          </p:cNvPr>
          <p:cNvSpPr>
            <a:spLocks noGrp="1"/>
          </p:cNvSpPr>
          <p:nvPr>
            <p:ph idx="1"/>
          </p:nvPr>
        </p:nvSpPr>
        <p:spPr>
          <a:xfrm>
            <a:off x="660778" y="1484431"/>
            <a:ext cx="11216590" cy="4351338"/>
          </a:xfrm>
        </p:spPr>
        <p:txBody>
          <a:bodyPr>
            <a:normAutofit/>
          </a:bodyPr>
          <a:lstStyle/>
          <a:p>
            <a:r>
              <a:rPr lang="en-US" sz="2400" dirty="0"/>
              <a:t>RSSCTs and adsorption isotherm testing is ongoing.</a:t>
            </a:r>
          </a:p>
          <a:p>
            <a:r>
              <a:rPr lang="en-US" sz="2400" dirty="0"/>
              <a:t>Current results do not show conclusive breakthrough.</a:t>
            </a:r>
          </a:p>
          <a:p>
            <a:pPr lvl="1"/>
            <a:r>
              <a:rPr lang="en-US" sz="2000" dirty="0"/>
              <a:t>The sorbents can absorb more PFAS before they are rendered ineffective. </a:t>
            </a:r>
          </a:p>
          <a:p>
            <a:pPr lvl="1"/>
            <a:r>
              <a:rPr lang="en-US" sz="2000" dirty="0"/>
              <a:t>Longer term experimental runs are needed to find when the continuous operation maximum adsorption capacity is achieved.</a:t>
            </a:r>
          </a:p>
          <a:p>
            <a:r>
              <a:rPr lang="en-US" sz="2400" dirty="0"/>
              <a:t>Further RSSCT experiments will need to be conducted in the future.</a:t>
            </a:r>
          </a:p>
          <a:p>
            <a:r>
              <a:rPr lang="en-US" sz="2400" dirty="0"/>
              <a:t>Preliminary results suggest that surface-modified cellulose sponges could be a competitive alternative to GAC.</a:t>
            </a:r>
          </a:p>
        </p:txBody>
      </p:sp>
      <p:pic>
        <p:nvPicPr>
          <p:cNvPr id="4" name="Picture 3" descr="AZSGC_sunset">
            <a:extLst>
              <a:ext uri="{FF2B5EF4-FFF2-40B4-BE49-F238E27FC236}">
                <a16:creationId xmlns:a16="http://schemas.microsoft.com/office/drawing/2014/main" id="{5FA38911-6454-BD5B-114B-24A3EA9BD89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334625" y="4882"/>
            <a:ext cx="715962" cy="1228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A80988-B67B-863E-2C21-951D5C4B9685}"/>
              </a:ext>
            </a:extLst>
          </p:cNvPr>
          <p:cNvSpPr txBox="1"/>
          <p:nvPr/>
        </p:nvSpPr>
        <p:spPr>
          <a:xfrm>
            <a:off x="11743981" y="6396335"/>
            <a:ext cx="448019" cy="461665"/>
          </a:xfrm>
          <a:prstGeom prst="rect">
            <a:avLst/>
          </a:prstGeom>
          <a:noFill/>
        </p:spPr>
        <p:txBody>
          <a:bodyPr wrap="square" rtlCol="0">
            <a:spAutoFit/>
          </a:bodyPr>
          <a:lstStyle/>
          <a:p>
            <a:pPr algn="ctr"/>
            <a:r>
              <a:rPr lang="en-US" sz="2400" dirty="0">
                <a:solidFill>
                  <a:srgbClr val="203864"/>
                </a:solidFill>
              </a:rPr>
              <a:t>7</a:t>
            </a:r>
          </a:p>
        </p:txBody>
      </p:sp>
    </p:spTree>
    <p:extLst>
      <p:ext uri="{BB962C8B-B14F-4D97-AF65-F5344CB8AC3E}">
        <p14:creationId xmlns:p14="http://schemas.microsoft.com/office/powerpoint/2010/main" val="2589865118"/>
      </p:ext>
    </p:extLst>
  </p:cSld>
  <p:clrMapOvr>
    <a:masterClrMapping/>
  </p:clrMapOvr>
</p:sld>
</file>

<file path=ppt/theme/theme1.xml><?xml version="1.0" encoding="utf-8"?>
<a:theme xmlns:a="http://schemas.openxmlformats.org/drawingml/2006/main" name="KORES la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ES lab" id="{9D985DC1-FF59-40EB-8421-5483C889784E}" vid="{D4E0C6AC-99CB-42B9-A317-6A62C7F35CE8}"/>
    </a:ext>
  </a:extLst>
</a:theme>
</file>

<file path=ppt/theme/theme2.xml><?xml version="1.0" encoding="utf-8"?>
<a:theme xmlns:a="http://schemas.openxmlformats.org/drawingml/2006/main" name="KORES lab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ES lab 2" id="{97990BFA-F9C0-49A1-8A4F-D7E5D6934DA1}" vid="{27CABBFB-CE76-4E29-BE04-CFB26EE3E9F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03E090-553A-49A4-8C6A-461C4B5252D0}">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customXml/itemProps2.xml><?xml version="1.0" encoding="utf-8"?>
<ds:datastoreItem xmlns:ds="http://schemas.openxmlformats.org/officeDocument/2006/customXml" ds:itemID="{E6929E3B-07C3-4490-A743-D0B6D6507FC5}">
  <ds:schemaRefs>
    <ds:schemaRef ds:uri="http://schemas.microsoft.com/sharepoint/v3/contenttype/forms"/>
  </ds:schemaRefs>
</ds:datastoreItem>
</file>

<file path=customXml/itemProps3.xml><?xml version="1.0" encoding="utf-8"?>
<ds:datastoreItem xmlns:ds="http://schemas.openxmlformats.org/officeDocument/2006/customXml" ds:itemID="{A763C222-A48E-4C66-80DA-DADFC5900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KORES lab</Template>
  <TotalTime>877</TotalTime>
  <Words>860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Times New Roman</vt:lpstr>
      <vt:lpstr>KORES lab</vt:lpstr>
      <vt:lpstr>KORES lab 2</vt:lpstr>
      <vt:lpstr>Surface-Modified Cellulose Sponges for PFAS Removal: A Rapid Small Scale Column Test and Isotherm Study </vt:lpstr>
      <vt:lpstr>Introduction</vt:lpstr>
      <vt:lpstr>Cellulose Sponges</vt:lpstr>
      <vt:lpstr>Surface Modifications</vt:lpstr>
      <vt:lpstr>Rapid Small Scale Column Test (RSSCT)</vt:lpstr>
      <vt:lpstr>Columns</vt:lpstr>
      <vt:lpstr>Break Through Curves</vt:lpstr>
      <vt:lpstr>Isotherm Study</vt:lpstr>
      <vt:lpstr>Conclusion</vt:lpstr>
      <vt:lpstr>Acknowledgements</vt:lpstr>
      <vt:lpstr>Thank you!</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Karanikola, Vasiliki - (vkaranik)</dc:creator>
  <cp:lastModifiedBy>Coe, Michelle A - (macoe)</cp:lastModifiedBy>
  <cp:revision>14</cp:revision>
  <dcterms:created xsi:type="dcterms:W3CDTF">2021-01-11T20:42:02Z</dcterms:created>
  <dcterms:modified xsi:type="dcterms:W3CDTF">2026-04-11T22:00:36Z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